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8981" y="2368878"/>
            <a:ext cx="3079017" cy="37528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2848" y="0"/>
            <a:ext cx="2063437" cy="17986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2989" y="6662094"/>
            <a:ext cx="5903280" cy="362490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73008" y="0"/>
            <a:ext cx="2114991" cy="1362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78056" y="2078483"/>
            <a:ext cx="9091295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64E687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58254" y="3386519"/>
            <a:ext cx="5751830" cy="1453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33300" y="4837146"/>
            <a:ext cx="14034135" cy="525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60515" algn="l"/>
                <a:tab pos="8266430" algn="l"/>
              </a:tabLst>
            </a:pPr>
            <a:r>
              <a:rPr spc="30" dirty="0"/>
              <a:t>Implementing	</a:t>
            </a:r>
            <a:r>
              <a:rPr spc="-35" dirty="0"/>
              <a:t>a </a:t>
            </a:r>
            <a:r>
              <a:rPr spc="-2480" dirty="0"/>
              <a:t> </a:t>
            </a:r>
            <a:r>
              <a:rPr spc="35" dirty="0"/>
              <a:t>B</a:t>
            </a:r>
            <a:r>
              <a:rPr spc="25" dirty="0"/>
              <a:t>l</a:t>
            </a:r>
            <a:r>
              <a:rPr spc="-10" dirty="0"/>
              <a:t>o</a:t>
            </a:r>
            <a:r>
              <a:rPr spc="45" dirty="0"/>
              <a:t>c</a:t>
            </a:r>
            <a:r>
              <a:rPr spc="40" dirty="0"/>
              <a:t>k</a:t>
            </a:r>
            <a:r>
              <a:rPr spc="45" dirty="0"/>
              <a:t>c</a:t>
            </a:r>
            <a:r>
              <a:rPr spc="-30" dirty="0"/>
              <a:t>h</a:t>
            </a:r>
            <a:r>
              <a:rPr spc="-40" dirty="0"/>
              <a:t>a</a:t>
            </a:r>
            <a:r>
              <a:rPr spc="25" dirty="0"/>
              <a:t>i</a:t>
            </a:r>
            <a:r>
              <a:rPr spc="-25" dirty="0"/>
              <a:t>n</a:t>
            </a:r>
            <a:r>
              <a:rPr dirty="0"/>
              <a:t>	</a:t>
            </a:r>
            <a:r>
              <a:rPr spc="-55" dirty="0"/>
              <a:t>w</a:t>
            </a:r>
            <a:r>
              <a:rPr spc="25" dirty="0"/>
              <a:t>i</a:t>
            </a:r>
            <a:r>
              <a:rPr spc="-75" dirty="0"/>
              <a:t>t</a:t>
            </a:r>
            <a:r>
              <a:rPr spc="-25"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8056" y="5126483"/>
            <a:ext cx="387731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b="1" spc="5" dirty="0">
                <a:solidFill>
                  <a:srgbClr val="64E687"/>
                </a:solidFill>
                <a:latin typeface="Roboto"/>
                <a:cs typeface="Roboto"/>
              </a:rPr>
              <a:t>DPC++</a:t>
            </a:r>
            <a:endParaRPr sz="10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314" y="6594262"/>
            <a:ext cx="6935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5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-250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3600" spc="275" dirty="0">
                <a:solidFill>
                  <a:srgbClr val="64E687"/>
                </a:solidFill>
                <a:latin typeface="Lucida Sans Unicode"/>
                <a:cs typeface="Lucida Sans Unicode"/>
              </a:rPr>
              <a:t>P</a:t>
            </a:r>
            <a:r>
              <a:rPr sz="36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-260" dirty="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sz="36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-175" dirty="0">
                <a:solidFill>
                  <a:srgbClr val="64E687"/>
                </a:solidFill>
                <a:latin typeface="Lucida Sans Unicode"/>
                <a:cs typeface="Lucida Sans Unicode"/>
              </a:rPr>
              <a:t>ll</a:t>
            </a:r>
            <a:r>
              <a:rPr sz="3600" spc="-100" dirty="0">
                <a:solidFill>
                  <a:srgbClr val="64E687"/>
                </a:solidFill>
                <a:latin typeface="Lucida Sans Unicode"/>
                <a:cs typeface="Lucida Sans Unicode"/>
              </a:rPr>
              <a:t>e</a:t>
            </a:r>
            <a:r>
              <a:rPr sz="3600" spc="-170" dirty="0">
                <a:solidFill>
                  <a:srgbClr val="64E687"/>
                </a:solidFill>
                <a:latin typeface="Lucida Sans Unicode"/>
                <a:cs typeface="Lucida Sans Unicode"/>
              </a:rPr>
              <a:t>l</a:t>
            </a:r>
            <a:r>
              <a:rPr sz="3600" spc="-250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3600" spc="275" dirty="0">
                <a:solidFill>
                  <a:srgbClr val="64E687"/>
                </a:solidFill>
                <a:latin typeface="Lucida Sans Unicode"/>
                <a:cs typeface="Lucida Sans Unicode"/>
              </a:rPr>
              <a:t>P</a:t>
            </a:r>
            <a:r>
              <a:rPr sz="3600" spc="-260" dirty="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sz="3600" spc="-165" dirty="0">
                <a:solidFill>
                  <a:srgbClr val="64E687"/>
                </a:solidFill>
                <a:latin typeface="Lucida Sans Unicode"/>
                <a:cs typeface="Lucida Sans Unicode"/>
              </a:rPr>
              <a:t>o</a:t>
            </a:r>
            <a:r>
              <a:rPr sz="3600" spc="-229" dirty="0">
                <a:solidFill>
                  <a:srgbClr val="64E687"/>
                </a:solidFill>
                <a:latin typeface="Lucida Sans Unicode"/>
                <a:cs typeface="Lucida Sans Unicode"/>
              </a:rPr>
              <a:t>g</a:t>
            </a:r>
            <a:r>
              <a:rPr sz="3600" spc="-260" dirty="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sz="36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-215" dirty="0">
                <a:solidFill>
                  <a:srgbClr val="64E687"/>
                </a:solidFill>
                <a:latin typeface="Lucida Sans Unicode"/>
                <a:cs typeface="Lucida Sans Unicode"/>
              </a:rPr>
              <a:t>mm</a:t>
            </a:r>
            <a:r>
              <a:rPr sz="3600" spc="-175" dirty="0">
                <a:solidFill>
                  <a:srgbClr val="64E687"/>
                </a:solidFill>
                <a:latin typeface="Lucida Sans Unicode"/>
                <a:cs typeface="Lucida Sans Unicode"/>
              </a:rPr>
              <a:t>i</a:t>
            </a:r>
            <a:r>
              <a:rPr sz="3600" spc="-254" dirty="0">
                <a:solidFill>
                  <a:srgbClr val="64E687"/>
                </a:solidFill>
                <a:latin typeface="Lucida Sans Unicode"/>
                <a:cs typeface="Lucida Sans Unicode"/>
              </a:rPr>
              <a:t>n</a:t>
            </a:r>
            <a:r>
              <a:rPr sz="3600" spc="-225" dirty="0">
                <a:solidFill>
                  <a:srgbClr val="64E687"/>
                </a:solidFill>
                <a:latin typeface="Lucida Sans Unicode"/>
                <a:cs typeface="Lucida Sans Unicode"/>
              </a:rPr>
              <a:t>g</a:t>
            </a:r>
            <a:r>
              <a:rPr sz="3600" spc="-250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3600" spc="-140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-250" dirty="0">
                <a:solidFill>
                  <a:srgbClr val="64E687"/>
                </a:solidFill>
                <a:latin typeface="Lucida Sans Unicode"/>
                <a:cs typeface="Lucida Sans Unicode"/>
              </a:rPr>
              <a:t>pp</a:t>
            </a:r>
            <a:r>
              <a:rPr sz="3600" spc="-260" dirty="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sz="3600" spc="-165" dirty="0">
                <a:solidFill>
                  <a:srgbClr val="64E687"/>
                </a:solidFill>
                <a:latin typeface="Lucida Sans Unicode"/>
                <a:cs typeface="Lucida Sans Unicode"/>
              </a:rPr>
              <a:t>o</a:t>
            </a:r>
            <a:r>
              <a:rPr sz="3600" spc="-35" dirty="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sz="3600" spc="35" dirty="0">
                <a:solidFill>
                  <a:srgbClr val="64E687"/>
                </a:solidFill>
                <a:latin typeface="Lucida Sans Unicode"/>
                <a:cs typeface="Lucida Sans Unicode"/>
              </a:rPr>
              <a:t>c</a:t>
            </a:r>
            <a:r>
              <a:rPr sz="3600" spc="-254" dirty="0">
                <a:solidFill>
                  <a:srgbClr val="64E687"/>
                </a:solidFill>
                <a:latin typeface="Lucida Sans Unicode"/>
                <a:cs typeface="Lucida Sans Unicode"/>
              </a:rPr>
              <a:t>h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98564" y="1111972"/>
            <a:ext cx="77216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15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639" y="0"/>
            <a:ext cx="17671415" cy="9267825"/>
            <a:chOff x="616639" y="0"/>
            <a:chExt cx="17671415" cy="9267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5049" y="0"/>
              <a:ext cx="4142950" cy="5249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6639" y="5143500"/>
              <a:ext cx="17671415" cy="4098925"/>
            </a:xfrm>
            <a:custGeom>
              <a:avLst/>
              <a:gdLst/>
              <a:ahLst/>
              <a:cxnLst/>
              <a:rect l="l" t="t" r="r" b="b"/>
              <a:pathLst>
                <a:path w="17671415" h="4098925">
                  <a:moveTo>
                    <a:pt x="0" y="4098726"/>
                  </a:moveTo>
                  <a:lnTo>
                    <a:pt x="0" y="0"/>
                  </a:lnTo>
                  <a:lnTo>
                    <a:pt x="17671360" y="0"/>
                  </a:lnTo>
                  <a:lnTo>
                    <a:pt x="17671360" y="4098726"/>
                  </a:lnTo>
                  <a:lnTo>
                    <a:pt x="0" y="4098726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6639" y="9258294"/>
              <a:ext cx="17671415" cy="0"/>
            </a:xfrm>
            <a:custGeom>
              <a:avLst/>
              <a:gdLst/>
              <a:ahLst/>
              <a:cxnLst/>
              <a:rect l="l" t="t" r="r" b="b"/>
              <a:pathLst>
                <a:path w="17671415">
                  <a:moveTo>
                    <a:pt x="1767135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4E6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6057900"/>
              <a:ext cx="200025" cy="200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6734175"/>
              <a:ext cx="200025" cy="200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7410450"/>
              <a:ext cx="200025" cy="2000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8143" y="915134"/>
            <a:ext cx="12637135" cy="24466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7950" spc="40" dirty="0">
                <a:solidFill>
                  <a:srgbClr val="64E687"/>
                </a:solidFill>
                <a:latin typeface="Roboto"/>
                <a:cs typeface="Roboto"/>
              </a:rPr>
              <a:t>Benefits</a:t>
            </a:r>
            <a:r>
              <a:rPr sz="7950" spc="-2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spc="40" dirty="0">
                <a:solidFill>
                  <a:srgbClr val="64E687"/>
                </a:solidFill>
                <a:latin typeface="Roboto"/>
                <a:cs typeface="Roboto"/>
              </a:rPr>
              <a:t>of</a:t>
            </a:r>
            <a:r>
              <a:rPr sz="7950" spc="-15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dirty="0">
                <a:solidFill>
                  <a:srgbClr val="64E687"/>
                </a:solidFill>
                <a:latin typeface="Roboto"/>
                <a:cs typeface="Roboto"/>
              </a:rPr>
              <a:t>using</a:t>
            </a:r>
            <a:r>
              <a:rPr sz="7950" spc="-15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spc="5" dirty="0">
                <a:solidFill>
                  <a:srgbClr val="64E687"/>
                </a:solidFill>
                <a:latin typeface="Roboto"/>
                <a:cs typeface="Roboto"/>
              </a:rPr>
              <a:t>DPC++</a:t>
            </a:r>
            <a:r>
              <a:rPr sz="7950" spc="-15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spc="75" dirty="0">
                <a:solidFill>
                  <a:srgbClr val="64E687"/>
                </a:solidFill>
                <a:latin typeface="Roboto"/>
                <a:cs typeface="Roboto"/>
              </a:rPr>
              <a:t>for </a:t>
            </a:r>
            <a:r>
              <a:rPr sz="7950" spc="-1964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spc="5" dirty="0">
                <a:solidFill>
                  <a:srgbClr val="64E687"/>
                </a:solidFill>
                <a:latin typeface="Roboto"/>
                <a:cs typeface="Roboto"/>
              </a:rPr>
              <a:t>blockchain</a:t>
            </a:r>
            <a:r>
              <a:rPr sz="7950" spc="-1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950" spc="5" dirty="0">
                <a:solidFill>
                  <a:srgbClr val="64E687"/>
                </a:solidFill>
                <a:latin typeface="Roboto"/>
                <a:cs typeface="Roboto"/>
              </a:rPr>
              <a:t>mining</a:t>
            </a:r>
            <a:endParaRPr sz="79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5365" y="5769070"/>
            <a:ext cx="13608685" cy="206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365"/>
              </a:lnSpc>
              <a:spcBef>
                <a:spcPts val="100"/>
              </a:spcBef>
            </a:pPr>
            <a:r>
              <a:rPr sz="4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5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ff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5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endParaRPr sz="4500">
              <a:latin typeface="Lucida Sans Unicode"/>
              <a:cs typeface="Lucida Sans Unicode"/>
            </a:endParaRPr>
          </a:p>
          <a:p>
            <a:pPr marL="12700" marR="5080">
              <a:lnSpc>
                <a:spcPts val="5330"/>
              </a:lnSpc>
              <a:spcBef>
                <a:spcPts val="125"/>
              </a:spcBef>
            </a:pPr>
            <a:r>
              <a:rPr sz="45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Ability </a:t>
            </a:r>
            <a:r>
              <a:rPr sz="4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4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utilize 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heterogeneous 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computing </a:t>
            </a:r>
            <a:r>
              <a:rPr sz="4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 </a:t>
            </a:r>
            <a:r>
              <a:rPr sz="4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4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mm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5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4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450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5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45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4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4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450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5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3529" y="1"/>
            <a:ext cx="6128392" cy="45420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97008" y="4772636"/>
            <a:ext cx="4591050" cy="5514975"/>
            <a:chOff x="13697008" y="4772636"/>
            <a:chExt cx="4591050" cy="55149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0187" y="4772636"/>
              <a:ext cx="2937811" cy="48681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7008" y="8854579"/>
              <a:ext cx="2019166" cy="14324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116" y="1157190"/>
            <a:ext cx="9298305" cy="2346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7600" spc="55" dirty="0">
                <a:solidFill>
                  <a:srgbClr val="64E687"/>
                </a:solidFill>
                <a:latin typeface="Roboto"/>
                <a:cs typeface="Roboto"/>
              </a:rPr>
              <a:t>Parallel</a:t>
            </a:r>
            <a:r>
              <a:rPr sz="7600" spc="-3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600" spc="5" dirty="0">
                <a:solidFill>
                  <a:srgbClr val="64E687"/>
                </a:solidFill>
                <a:latin typeface="Roboto"/>
                <a:cs typeface="Roboto"/>
              </a:rPr>
              <a:t>computing</a:t>
            </a:r>
            <a:r>
              <a:rPr sz="7600" spc="-3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600" spc="5" dirty="0">
                <a:solidFill>
                  <a:srgbClr val="64E687"/>
                </a:solidFill>
                <a:latin typeface="Roboto"/>
                <a:cs typeface="Roboto"/>
              </a:rPr>
              <a:t>in </a:t>
            </a:r>
            <a:r>
              <a:rPr sz="7600" spc="-188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600" spc="15" dirty="0">
                <a:solidFill>
                  <a:srgbClr val="64E687"/>
                </a:solidFill>
                <a:latin typeface="Roboto"/>
                <a:cs typeface="Roboto"/>
              </a:rPr>
              <a:t>blockchain</a:t>
            </a:r>
            <a:r>
              <a:rPr sz="7600" spc="-15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600" spc="20" dirty="0">
                <a:solidFill>
                  <a:srgbClr val="64E687"/>
                </a:solidFill>
                <a:latin typeface="Roboto"/>
                <a:cs typeface="Roboto"/>
              </a:rPr>
              <a:t>mining:</a:t>
            </a:r>
            <a:endParaRPr sz="76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4437435"/>
            <a:ext cx="162647" cy="1626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5073240"/>
            <a:ext cx="162647" cy="162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5709044"/>
            <a:ext cx="162647" cy="1626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6344849"/>
            <a:ext cx="162647" cy="1626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6980654"/>
            <a:ext cx="162647" cy="16264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34426" y="4117922"/>
            <a:ext cx="6536055" cy="320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26005">
              <a:lnSpc>
                <a:spcPct val="115900"/>
              </a:lnSpc>
              <a:spcBef>
                <a:spcPts val="90"/>
              </a:spcBef>
            </a:pPr>
            <a:r>
              <a:rPr sz="3600" b="1" spc="15" dirty="0">
                <a:solidFill>
                  <a:srgbClr val="FFFFFF"/>
                </a:solidFill>
                <a:latin typeface="Tahoma"/>
                <a:cs typeface="Tahoma"/>
              </a:rPr>
              <a:t>Efficient </a:t>
            </a:r>
            <a:r>
              <a:rPr sz="3600" b="1" spc="-60" dirty="0">
                <a:solidFill>
                  <a:srgbClr val="FFFFFF"/>
                </a:solidFill>
                <a:latin typeface="Tahoma"/>
                <a:cs typeface="Tahoma"/>
              </a:rPr>
              <a:t>mining </a:t>
            </a:r>
            <a:r>
              <a:rPr sz="36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10" dirty="0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sz="3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360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</a:pPr>
            <a:r>
              <a:rPr sz="3600" b="1" spc="-25" dirty="0">
                <a:solidFill>
                  <a:srgbClr val="FFFFFF"/>
                </a:solidFill>
                <a:latin typeface="Tahoma"/>
                <a:cs typeface="Tahoma"/>
              </a:rPr>
              <a:t>Faster</a:t>
            </a:r>
            <a:r>
              <a:rPr sz="36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Tahoma"/>
                <a:cs typeface="Tahoma"/>
              </a:rPr>
              <a:t>transaction</a:t>
            </a:r>
            <a:r>
              <a:rPr sz="3600" b="1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Tahoma"/>
                <a:cs typeface="Tahoma"/>
              </a:rPr>
              <a:t>validation </a:t>
            </a:r>
            <a:r>
              <a:rPr sz="3600" b="1" spc="-10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ahoma"/>
                <a:cs typeface="Tahoma"/>
              </a:rPr>
              <a:t>Scalability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3600" b="1" spc="-50" dirty="0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sz="36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-45" dirty="0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sz="36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spc="25" dirty="0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3529" y="0"/>
            <a:ext cx="6128392" cy="45420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97008" y="4772635"/>
            <a:ext cx="4591050" cy="5514975"/>
            <a:chOff x="13697008" y="4772635"/>
            <a:chExt cx="4591050" cy="55149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0188" y="4772635"/>
              <a:ext cx="2937811" cy="48681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7008" y="8854578"/>
              <a:ext cx="2019166" cy="14324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595330"/>
            <a:ext cx="106965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5" dirty="0">
                <a:solidFill>
                  <a:srgbClr val="64E687"/>
                </a:solidFill>
                <a:latin typeface="Roboto"/>
                <a:cs typeface="Roboto"/>
              </a:rPr>
              <a:t>Implementation</a:t>
            </a:r>
            <a:r>
              <a:rPr sz="7800" spc="-2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800" spc="55" dirty="0">
                <a:solidFill>
                  <a:srgbClr val="64E687"/>
                </a:solidFill>
                <a:latin typeface="Roboto"/>
                <a:cs typeface="Roboto"/>
              </a:rPr>
              <a:t>of</a:t>
            </a:r>
            <a:r>
              <a:rPr sz="7800" spc="-20" dirty="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sz="7800" spc="60" dirty="0">
                <a:solidFill>
                  <a:srgbClr val="64E687"/>
                </a:solidFill>
                <a:latin typeface="Roboto"/>
                <a:cs typeface="Roboto"/>
              </a:rPr>
              <a:t>code</a:t>
            </a:r>
            <a:endParaRPr sz="7800" dirty="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939" y="397667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0939" y="5214922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939" y="6453172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939" y="7691421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939" y="8929671"/>
            <a:ext cx="152400" cy="1523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75547" y="3662620"/>
            <a:ext cx="12359640" cy="559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0215">
              <a:lnSpc>
                <a:spcPct val="116100"/>
              </a:lnSpc>
              <a:spcBef>
                <a:spcPts val="95"/>
              </a:spcBef>
            </a:pP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implements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580" dirty="0">
                <a:solidFill>
                  <a:srgbClr val="FFFFFF"/>
                </a:solidFill>
                <a:latin typeface="Lucida Sans Unicode"/>
                <a:cs typeface="Lucida Sans Unicode"/>
              </a:rPr>
              <a:t>C++ </a:t>
            </a:r>
            <a:r>
              <a:rPr sz="3500" spc="-10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3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p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 marR="605155">
              <a:lnSpc>
                <a:spcPts val="4880"/>
              </a:lnSpc>
              <a:spcBef>
                <a:spcPts val="270"/>
              </a:spcBef>
            </a:pP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linked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blocks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hashes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3500" spc="-10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p</a:t>
            </a:r>
            <a:r>
              <a:rPr sz="3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b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difficulty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validity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ts val="4880"/>
              </a:lnSpc>
              <a:spcBef>
                <a:spcPts val="270"/>
              </a:spcBef>
            </a:pP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SYCL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mine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blocks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parallel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suitable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device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3500" spc="-10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p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5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3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5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5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SHA-256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hash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calculate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sz="3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hash.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309" y="1251463"/>
            <a:ext cx="7810499" cy="7781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235" dirty="0"/>
              <a:t>Thank</a:t>
            </a:r>
            <a:r>
              <a:rPr spc="-335" dirty="0"/>
              <a:t> </a:t>
            </a:r>
            <a:r>
              <a:rPr spc="-440" dirty="0"/>
              <a:t>You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438" y="560462"/>
            <a:ext cx="2305049" cy="21050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82224" y="5537153"/>
            <a:ext cx="13924280" cy="4750435"/>
            <a:chOff x="882224" y="5537153"/>
            <a:chExt cx="13924280" cy="4750435"/>
          </a:xfrm>
        </p:grpSpPr>
        <p:sp>
          <p:nvSpPr>
            <p:cNvPr id="6" name="object 6"/>
            <p:cNvSpPr/>
            <p:nvPr/>
          </p:nvSpPr>
          <p:spPr>
            <a:xfrm>
              <a:off x="2661099" y="5546076"/>
              <a:ext cx="12145645" cy="0"/>
            </a:xfrm>
            <a:custGeom>
              <a:avLst/>
              <a:gdLst/>
              <a:ahLst/>
              <a:cxnLst/>
              <a:rect l="l" t="t" r="r" b="b"/>
              <a:pathLst>
                <a:path w="12145644">
                  <a:moveTo>
                    <a:pt x="0" y="0"/>
                  </a:moveTo>
                  <a:lnTo>
                    <a:pt x="12145076" y="0"/>
                  </a:lnTo>
                </a:path>
              </a:pathLst>
            </a:custGeom>
            <a:ln w="17847">
              <a:solidFill>
                <a:srgbClr val="64E6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24" y="8681593"/>
              <a:ext cx="2419349" cy="160540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708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F</a:t>
            </a:r>
            <a:r>
              <a:rPr spc="25" dirty="0"/>
              <a:t>o</a:t>
            </a:r>
            <a:r>
              <a:rPr spc="-45" dirty="0"/>
              <a:t>r</a:t>
            </a:r>
            <a:r>
              <a:rPr spc="-215" dirty="0"/>
              <a:t> </a:t>
            </a:r>
            <a:r>
              <a:rPr spc="-114" dirty="0"/>
              <a:t>Y</a:t>
            </a:r>
            <a:r>
              <a:rPr spc="25" dirty="0"/>
              <a:t>o</a:t>
            </a:r>
            <a:r>
              <a:rPr spc="-70" dirty="0"/>
              <a:t>u</a:t>
            </a:r>
            <a:r>
              <a:rPr spc="-45" dirty="0"/>
              <a:t>r</a:t>
            </a:r>
            <a:r>
              <a:rPr spc="-215" dirty="0"/>
              <a:t> </a:t>
            </a:r>
            <a:r>
              <a:rPr spc="35" dirty="0"/>
              <a:t>A</a:t>
            </a:r>
            <a:r>
              <a:rPr spc="5" dirty="0"/>
              <a:t>tt</a:t>
            </a:r>
            <a:r>
              <a:rPr spc="-40" dirty="0"/>
              <a:t>en</a:t>
            </a:r>
            <a:r>
              <a:rPr spc="5" dirty="0"/>
              <a:t>t</a:t>
            </a:r>
            <a:r>
              <a:rPr spc="-45" dirty="0"/>
              <a:t>i</a:t>
            </a:r>
            <a:r>
              <a:rPr spc="25" dirty="0"/>
              <a:t>o</a:t>
            </a:r>
            <a:r>
              <a:rPr spc="-35" dirty="0"/>
              <a:t>n</a:t>
            </a:r>
          </a:p>
          <a:p>
            <a:pPr marL="12700">
              <a:lnSpc>
                <a:spcPct val="100000"/>
              </a:lnSpc>
              <a:spcBef>
                <a:spcPts val="3870"/>
              </a:spcBef>
            </a:pPr>
            <a:r>
              <a:rPr sz="4100" b="0" spc="15" dirty="0">
                <a:solidFill>
                  <a:srgbClr val="64E687"/>
                </a:solidFill>
                <a:latin typeface="Lucida Sans Unicode"/>
                <a:cs typeface="Lucida Sans Unicode"/>
              </a:rPr>
              <a:t>We</a:t>
            </a:r>
            <a:r>
              <a:rPr sz="4100" b="0" spc="-275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4100" b="0" spc="-150" dirty="0">
                <a:solidFill>
                  <a:srgbClr val="64E687"/>
                </a:solidFill>
                <a:latin typeface="Lucida Sans Unicode"/>
                <a:cs typeface="Lucida Sans Unicode"/>
              </a:rPr>
              <a:t>appreciate</a:t>
            </a:r>
            <a:r>
              <a:rPr sz="4100" b="0" spc="-275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4100" b="0" spc="-240" dirty="0">
                <a:solidFill>
                  <a:srgbClr val="64E687"/>
                </a:solidFill>
                <a:latin typeface="Lucida Sans Unicode"/>
                <a:cs typeface="Lucida Sans Unicode"/>
              </a:rPr>
              <a:t>your</a:t>
            </a:r>
            <a:r>
              <a:rPr sz="4100" b="0" spc="-275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4100" b="0" spc="-145" dirty="0">
                <a:solidFill>
                  <a:srgbClr val="64E687"/>
                </a:solidFill>
                <a:latin typeface="Lucida Sans Unicode"/>
                <a:cs typeface="Lucida Sans Unicode"/>
              </a:rPr>
              <a:t>feedback</a:t>
            </a:r>
            <a:r>
              <a:rPr sz="4100" b="0" spc="-270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4100" b="0" spc="-195" dirty="0">
                <a:solidFill>
                  <a:srgbClr val="64E687"/>
                </a:solidFill>
                <a:latin typeface="Lucida Sans Unicode"/>
                <a:cs typeface="Lucida Sans Unicode"/>
              </a:rPr>
              <a:t>and</a:t>
            </a:r>
            <a:r>
              <a:rPr sz="4100" b="0" spc="-275" dirty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sz="4100" b="0" spc="-160" dirty="0">
                <a:solidFill>
                  <a:srgbClr val="64E687"/>
                </a:solidFill>
                <a:latin typeface="Lucida Sans Unicode"/>
                <a:cs typeface="Lucida Sans Unicode"/>
              </a:rPr>
              <a:t>suggestions.</a:t>
            </a:r>
            <a:endParaRPr sz="4100">
              <a:latin typeface="Lucida Sans Unicode"/>
              <a:cs typeface="Lucida Sans Unicode"/>
            </a:endParaRPr>
          </a:p>
          <a:p>
            <a:pPr marL="4444365">
              <a:lnSpc>
                <a:spcPct val="100000"/>
              </a:lnSpc>
              <a:spcBef>
                <a:spcPts val="3525"/>
              </a:spcBef>
            </a:pPr>
            <a:r>
              <a:rPr sz="3950" spc="40" dirty="0">
                <a:latin typeface="Roboto"/>
                <a:cs typeface="Roboto"/>
              </a:rPr>
              <a:t>Prepared</a:t>
            </a:r>
            <a:r>
              <a:rPr sz="3950" spc="-35" dirty="0">
                <a:latin typeface="Roboto"/>
                <a:cs typeface="Roboto"/>
              </a:rPr>
              <a:t> </a:t>
            </a:r>
            <a:r>
              <a:rPr sz="3950" spc="15" dirty="0">
                <a:latin typeface="Roboto"/>
                <a:cs typeface="Roboto"/>
              </a:rPr>
              <a:t>By:</a:t>
            </a:r>
            <a:endParaRPr sz="3950">
              <a:latin typeface="Roboto"/>
              <a:cs typeface="Roboto"/>
            </a:endParaRPr>
          </a:p>
          <a:p>
            <a:pPr marL="5910580">
              <a:lnSpc>
                <a:spcPts val="3265"/>
              </a:lnSpc>
              <a:spcBef>
                <a:spcPts val="3485"/>
              </a:spcBef>
              <a:tabLst>
                <a:tab pos="7948295" algn="l"/>
              </a:tabLst>
            </a:pPr>
            <a:r>
              <a:rPr sz="2750" spc="-10" dirty="0">
                <a:latin typeface="Roboto"/>
                <a:cs typeface="Roboto"/>
              </a:rPr>
              <a:t>Raju</a:t>
            </a:r>
            <a:r>
              <a:rPr sz="2750" spc="5" dirty="0">
                <a:latin typeface="Roboto"/>
                <a:cs typeface="Roboto"/>
              </a:rPr>
              <a:t> </a:t>
            </a:r>
            <a:r>
              <a:rPr sz="2750" spc="-15" dirty="0">
                <a:latin typeface="Roboto"/>
                <a:cs typeface="Roboto"/>
              </a:rPr>
              <a:t>Ranjan	</a:t>
            </a:r>
            <a:r>
              <a:rPr sz="2750" spc="-5" dirty="0">
                <a:latin typeface="Roboto"/>
                <a:cs typeface="Roboto"/>
              </a:rPr>
              <a:t>(rajuaryan0033@gmail.com)</a:t>
            </a:r>
            <a:endParaRPr sz="2750">
              <a:latin typeface="Roboto"/>
              <a:cs typeface="Roboto"/>
            </a:endParaRPr>
          </a:p>
          <a:p>
            <a:pPr marL="5910580" marR="5080">
              <a:lnSpc>
                <a:spcPts val="3220"/>
              </a:lnSpc>
              <a:spcBef>
                <a:spcPts val="140"/>
              </a:spcBef>
              <a:tabLst>
                <a:tab pos="8174990" algn="l"/>
                <a:tab pos="8653780" algn="l"/>
                <a:tab pos="8706485" algn="l"/>
              </a:tabLst>
            </a:pPr>
            <a:r>
              <a:rPr sz="2750" spc="-10" dirty="0">
                <a:latin typeface="Roboto"/>
                <a:cs typeface="Roboto"/>
              </a:rPr>
              <a:t>Rishabh</a:t>
            </a:r>
            <a:r>
              <a:rPr sz="2750" spc="25" dirty="0">
                <a:latin typeface="Roboto"/>
                <a:cs typeface="Roboto"/>
              </a:rPr>
              <a:t> </a:t>
            </a:r>
            <a:r>
              <a:rPr sz="2750" spc="-5" dirty="0">
                <a:latin typeface="Roboto"/>
                <a:cs typeface="Roboto"/>
              </a:rPr>
              <a:t>Sharma	(rishabhsharma8912@gmail.com) </a:t>
            </a:r>
            <a:r>
              <a:rPr sz="2750" spc="-670" dirty="0">
                <a:latin typeface="Roboto"/>
                <a:cs typeface="Roboto"/>
              </a:rPr>
              <a:t> </a:t>
            </a:r>
            <a:r>
              <a:rPr sz="2750" spc="-15" dirty="0">
                <a:latin typeface="Roboto"/>
                <a:cs typeface="Roboto"/>
              </a:rPr>
              <a:t>Shah</a:t>
            </a:r>
            <a:r>
              <a:rPr sz="2750" spc="15" dirty="0">
                <a:latin typeface="Roboto"/>
                <a:cs typeface="Roboto"/>
              </a:rPr>
              <a:t> </a:t>
            </a:r>
            <a:r>
              <a:rPr sz="2750" spc="30" dirty="0">
                <a:latin typeface="Roboto"/>
                <a:cs typeface="Roboto"/>
              </a:rPr>
              <a:t>Abrar</a:t>
            </a:r>
            <a:r>
              <a:rPr sz="2750" spc="15" dirty="0">
                <a:latin typeface="Roboto"/>
                <a:cs typeface="Roboto"/>
              </a:rPr>
              <a:t> </a:t>
            </a:r>
            <a:r>
              <a:rPr sz="2750" spc="-10" dirty="0">
                <a:latin typeface="Roboto"/>
                <a:cs typeface="Roboto"/>
              </a:rPr>
              <a:t>Mahi		</a:t>
            </a:r>
            <a:r>
              <a:rPr sz="2750" spc="-5" dirty="0">
                <a:latin typeface="Roboto"/>
                <a:cs typeface="Roboto"/>
              </a:rPr>
              <a:t>(shahabrarmahi@gmail.com) </a:t>
            </a:r>
            <a:r>
              <a:rPr sz="2750" dirty="0">
                <a:latin typeface="Roboto"/>
                <a:cs typeface="Roboto"/>
              </a:rPr>
              <a:t> </a:t>
            </a:r>
            <a:r>
              <a:rPr sz="2750" spc="-65" dirty="0">
                <a:latin typeface="Arial"/>
                <a:cs typeface="Arial"/>
              </a:rPr>
              <a:t>Vivek</a:t>
            </a:r>
            <a:r>
              <a:rPr sz="2750" spc="-75" dirty="0">
                <a:latin typeface="Arial"/>
                <a:cs typeface="Arial"/>
              </a:rPr>
              <a:t> </a:t>
            </a:r>
            <a:r>
              <a:rPr sz="2750" spc="-90" dirty="0">
                <a:latin typeface="Arial"/>
                <a:cs typeface="Arial"/>
              </a:rPr>
              <a:t>Baitaru	</a:t>
            </a:r>
            <a:r>
              <a:rPr sz="2750" spc="-75" dirty="0">
                <a:latin typeface="Arial"/>
                <a:cs typeface="Arial"/>
              </a:rPr>
              <a:t>(vivekbaitaru@gmail.com)</a:t>
            </a:r>
            <a:endParaRPr sz="2750">
              <a:latin typeface="Arial"/>
              <a:cs typeface="Arial"/>
            </a:endParaRPr>
          </a:p>
          <a:p>
            <a:pPr marL="5910580">
              <a:lnSpc>
                <a:spcPts val="3140"/>
              </a:lnSpc>
              <a:tabLst>
                <a:tab pos="8747125" algn="l"/>
              </a:tabLst>
            </a:pPr>
            <a:r>
              <a:rPr sz="2750" spc="-140" dirty="0">
                <a:latin typeface="Arial"/>
                <a:cs typeface="Arial"/>
              </a:rPr>
              <a:t>Ayush</a:t>
            </a:r>
            <a:r>
              <a:rPr sz="2750" spc="-75" dirty="0">
                <a:latin typeface="Arial"/>
                <a:cs typeface="Arial"/>
              </a:rPr>
              <a:t> </a:t>
            </a:r>
            <a:r>
              <a:rPr sz="2750" spc="-100" dirty="0">
                <a:latin typeface="Arial"/>
                <a:cs typeface="Arial"/>
              </a:rPr>
              <a:t>Somankar	</a:t>
            </a:r>
            <a:r>
              <a:rPr sz="2750" spc="-85" dirty="0">
                <a:latin typeface="Arial"/>
                <a:cs typeface="Arial"/>
              </a:rPr>
              <a:t>(aayushsomankar@gmail.com)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202</Words>
  <Application>Microsoft Office PowerPoint</Application>
  <PresentationFormat>Custom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Lucida Sans Unicode</vt:lpstr>
      <vt:lpstr>Microsoft Sans Serif</vt:lpstr>
      <vt:lpstr>Roboto</vt:lpstr>
      <vt:lpstr>Tahoma</vt:lpstr>
      <vt:lpstr>Office Theme</vt:lpstr>
      <vt:lpstr>Implementing a  Blockchain with</vt:lpstr>
      <vt:lpstr>Benefits of using DPC++ for  blockchain mining</vt:lpstr>
      <vt:lpstr>Parallel computing in  blockchain mining:</vt:lpstr>
      <vt:lpstr>Implementation of code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a Blockchain with DPC++</dc:title>
  <dc:creator>Raju Ranjan</dc:creator>
  <cp:keywords>DAFeLOPrwXM,BAEkt129vls</cp:keywords>
  <cp:lastModifiedBy>RAJU RANJAN</cp:lastModifiedBy>
  <cp:revision>1</cp:revision>
  <dcterms:created xsi:type="dcterms:W3CDTF">2023-03-25T06:21:27Z</dcterms:created>
  <dcterms:modified xsi:type="dcterms:W3CDTF">2023-03-25T06:38:33Z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2023-03-25T00:00:00Z</vt:filetime>
  </property>
</Properties>
</file>